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058400" cy="78644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87080"/>
            <a:ext cx="8549640" cy="2738002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130671"/>
            <a:ext cx="7543800" cy="189876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63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8710"/>
            <a:ext cx="2168843" cy="66647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8710"/>
            <a:ext cx="6380798" cy="66647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6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0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60659"/>
            <a:ext cx="8675370" cy="3271403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63011"/>
            <a:ext cx="8675370" cy="1720353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6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93552"/>
            <a:ext cx="4274820" cy="4989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93552"/>
            <a:ext cx="4274820" cy="4989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3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8712"/>
            <a:ext cx="8675370" cy="15201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27889"/>
            <a:ext cx="4255174" cy="944829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72718"/>
            <a:ext cx="4255174" cy="4225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27889"/>
            <a:ext cx="4276130" cy="944829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72718"/>
            <a:ext cx="4276130" cy="4225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7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3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4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24298"/>
            <a:ext cx="3244096" cy="1835044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32340"/>
            <a:ext cx="5092065" cy="5588875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59342"/>
            <a:ext cx="3244096" cy="4370974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4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24298"/>
            <a:ext cx="3244096" cy="1835044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32340"/>
            <a:ext cx="5092065" cy="5588875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59342"/>
            <a:ext cx="3244096" cy="4370974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1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8712"/>
            <a:ext cx="8675370" cy="1520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93552"/>
            <a:ext cx="8675370" cy="4989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89205"/>
            <a:ext cx="2263140" cy="4187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5C3F4-6A12-4F2A-86F0-A2E2F773C058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89205"/>
            <a:ext cx="3394710" cy="4187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89205"/>
            <a:ext cx="2263140" cy="4187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C4EC9-66E8-4FA3-AFEB-557D3C3C0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5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ssinsights.atlassian.net/wiki/spaces/CH/pages/812974081/Frequently+Asked+Ques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A422C19C-3BF7-4AA6-9EA7-4FA0F2D37C40}"/>
              </a:ext>
            </a:extLst>
          </p:cNvPr>
          <p:cNvGrpSpPr/>
          <p:nvPr/>
        </p:nvGrpSpPr>
        <p:grpSpPr>
          <a:xfrm>
            <a:off x="5338413" y="6864692"/>
            <a:ext cx="5019870" cy="1158828"/>
            <a:chOff x="5327780" y="5902247"/>
            <a:chExt cx="5019870" cy="1158828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0E9A4CF8-141F-4356-A187-9232A0671438}"/>
                </a:ext>
              </a:extLst>
            </p:cNvPr>
            <p:cNvSpPr/>
            <p:nvPr/>
          </p:nvSpPr>
          <p:spPr>
            <a:xfrm>
              <a:off x="5327780" y="5902247"/>
              <a:ext cx="5019870" cy="1158828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63137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A6C47BA-D82E-4AFA-8EED-9C64B8D32863}"/>
                </a:ext>
              </a:extLst>
            </p:cNvPr>
            <p:cNvGrpSpPr/>
            <p:nvPr/>
          </p:nvGrpSpPr>
          <p:grpSpPr>
            <a:xfrm>
              <a:off x="7586774" y="6237731"/>
              <a:ext cx="2191577" cy="487859"/>
              <a:chOff x="7561278" y="6125563"/>
              <a:chExt cx="2191577" cy="487859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B7CDAC4-588E-477E-A4F0-B44065AF86E2}"/>
                  </a:ext>
                </a:extLst>
              </p:cNvPr>
              <p:cNvSpPr txBox="1"/>
              <p:nvPr/>
            </p:nvSpPr>
            <p:spPr>
              <a:xfrm>
                <a:off x="7561278" y="6196267"/>
                <a:ext cx="18101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Whitney" pitchFamily="50" charset="0"/>
                  </a:rPr>
                  <a:t>Powered by </a:t>
                </a:r>
              </a:p>
            </p:txBody>
          </p:sp>
          <p:pic>
            <p:nvPicPr>
              <p:cNvPr id="21" name="Picture 20" descr="Logo&#10;&#10;Description automatically generated">
                <a:extLst>
                  <a:ext uri="{FF2B5EF4-FFF2-40B4-BE49-F238E27FC236}">
                    <a16:creationId xmlns:a16="http://schemas.microsoft.com/office/drawing/2014/main" id="{105E0272-0C95-4662-AD31-522D09836E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70167" y="6125563"/>
                <a:ext cx="1182688" cy="487859"/>
              </a:xfrm>
              <a:prstGeom prst="rect">
                <a:avLst/>
              </a:prstGeom>
            </p:spPr>
          </p:pic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A241FD0-E9AD-4CCE-88C1-9C028306F588}"/>
              </a:ext>
            </a:extLst>
          </p:cNvPr>
          <p:cNvSpPr txBox="1"/>
          <p:nvPr/>
        </p:nvSpPr>
        <p:spPr>
          <a:xfrm>
            <a:off x="280046" y="1491447"/>
            <a:ext cx="565292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Whitney" pitchFamily="50" charset="0"/>
              </a:rPr>
              <a:t>Welcome to &lt;Company Name&gt;’s new lending platform!</a:t>
            </a: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Whitney Book" pitchFamily="50" charset="0"/>
              </a:rPr>
              <a:t>Apply for loans &amp; share your financial data securely … in minutes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3214369-658C-4B9E-9E68-8DF423407E82}"/>
              </a:ext>
            </a:extLst>
          </p:cNvPr>
          <p:cNvGrpSpPr/>
          <p:nvPr/>
        </p:nvGrpSpPr>
        <p:grpSpPr>
          <a:xfrm>
            <a:off x="280046" y="2762136"/>
            <a:ext cx="5990125" cy="4734526"/>
            <a:chOff x="280046" y="2762136"/>
            <a:chExt cx="5990125" cy="473452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67E5519-E663-4C25-8B34-7D2D17B3301D}"/>
                </a:ext>
              </a:extLst>
            </p:cNvPr>
            <p:cNvGrpSpPr/>
            <p:nvPr/>
          </p:nvGrpSpPr>
          <p:grpSpPr>
            <a:xfrm>
              <a:off x="280046" y="2762136"/>
              <a:ext cx="5990125" cy="4734526"/>
              <a:chOff x="280045" y="2189115"/>
              <a:chExt cx="5990125" cy="4734526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2EC9F6-7682-4BAA-B071-2E9E49241774}"/>
                  </a:ext>
                </a:extLst>
              </p:cNvPr>
              <p:cNvSpPr txBox="1"/>
              <p:nvPr/>
            </p:nvSpPr>
            <p:spPr>
              <a:xfrm>
                <a:off x="280051" y="2983905"/>
                <a:ext cx="5990118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Whitney" pitchFamily="50" charset="0"/>
                  </a:rPr>
                  <a:t>Save Time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latin typeface="Whitney Light" pitchFamily="50" charset="0"/>
                  </a:rPr>
                  <a:t>No more preparing financial documents each month as part of your loan reporting. Your information will be shared seamlessly with us and you’ll be prompted for additional questions.</a:t>
                </a:r>
                <a:endPara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Whitney Light" pitchFamily="50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DB57C45-8BDC-431B-B7C8-B51D69E34465}"/>
                  </a:ext>
                </a:extLst>
              </p:cNvPr>
              <p:cNvSpPr txBox="1"/>
              <p:nvPr/>
            </p:nvSpPr>
            <p:spPr>
              <a:xfrm>
                <a:off x="280051" y="2189115"/>
                <a:ext cx="5990119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Whitney" pitchFamily="50" charset="0"/>
                  </a:rPr>
                  <a:t>Convenience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latin typeface="Whitney Light" pitchFamily="50" charset="0"/>
                  </a:rPr>
                  <a:t>With our new portal, gather and share your financial data with us ... in minutes. It's a one-time set up for the duration of your loan.</a:t>
                </a:r>
                <a:endPara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Whitney Light" pitchFamily="50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E757CCE-B079-4610-9261-38A935E86EFD}"/>
                  </a:ext>
                </a:extLst>
              </p:cNvPr>
              <p:cNvSpPr txBox="1"/>
              <p:nvPr/>
            </p:nvSpPr>
            <p:spPr>
              <a:xfrm>
                <a:off x="280049" y="4024917"/>
                <a:ext cx="5990117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Whitney" pitchFamily="50" charset="0"/>
                  </a:rPr>
                  <a:t>Control Over Your Data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latin typeface="Whitney Light" pitchFamily="50" charset="0"/>
                  </a:rPr>
                  <a:t>Once connected, your information is encrypted and only accessible by </a:t>
                </a:r>
                <a:r>
                  <a:rPr lang="en-US" sz="1400" dirty="0" err="1">
                    <a:solidFill>
                      <a:srgbClr val="000000"/>
                    </a:solidFill>
                    <a:latin typeface="Whitney Light" pitchFamily="50" charset="0"/>
                  </a:rPr>
                  <a:t>authorised</a:t>
                </a:r>
                <a:r>
                  <a:rPr lang="en-US" sz="1400" dirty="0">
                    <a:solidFill>
                      <a:srgbClr val="000000"/>
                    </a:solidFill>
                    <a:latin typeface="Whitney Light" pitchFamily="50" charset="0"/>
                  </a:rPr>
                  <a:t> loan and credit officers. You can revoke this connection any time.</a:t>
                </a:r>
                <a:endPara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Whitney Light" pitchFamily="50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ADB751E-3780-487C-9AD9-757FEF3DEABC}"/>
                  </a:ext>
                </a:extLst>
              </p:cNvPr>
              <p:cNvSpPr txBox="1"/>
              <p:nvPr/>
            </p:nvSpPr>
            <p:spPr>
              <a:xfrm>
                <a:off x="280045" y="5307564"/>
                <a:ext cx="5990121" cy="984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Whitney" pitchFamily="50" charset="0"/>
                  </a:rPr>
                  <a:t>Getting Started Is Easy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latin typeface="Whitney Light" pitchFamily="50" charset="0"/>
                  </a:rPr>
                  <a:t>Step 1: Wait for an email invitation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latin typeface="Whitney Light" pitchFamily="50" charset="0"/>
                  </a:rPr>
                  <a:t>Step 2: Sign-in to your secure account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latin typeface="Whitney Light" pitchFamily="50" charset="0"/>
                  </a:rPr>
                  <a:t>Step 3: Follow the portal instructions to connect your financial data in 1 minute! 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44AF392-9E2C-4462-BE65-22BFF5302D98}"/>
                  </a:ext>
                </a:extLst>
              </p:cNvPr>
              <p:cNvSpPr txBox="1"/>
              <p:nvPr/>
            </p:nvSpPr>
            <p:spPr>
              <a:xfrm>
                <a:off x="280045" y="6369643"/>
                <a:ext cx="5990121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Whitney" pitchFamily="50" charset="0"/>
                  </a:rPr>
                  <a:t>Questions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latin typeface="Whitney Light" pitchFamily="50" charset="0"/>
                  </a:rPr>
                  <a:t>Access our </a:t>
                </a:r>
                <a:r>
                  <a:rPr lang="en-US" sz="1400" u="sng" dirty="0">
                    <a:solidFill>
                      <a:srgbClr val="1155CC"/>
                    </a:solidFill>
                    <a:latin typeface="Whitney Light" pitchFamily="50" charset="0"/>
                    <a:hlinkClick r:id="rId4"/>
                  </a:rPr>
                  <a:t>Frequently Asked Questions</a:t>
                </a:r>
                <a:r>
                  <a:rPr lang="en-US" sz="1400" dirty="0">
                    <a:solidFill>
                      <a:srgbClr val="000000"/>
                    </a:solidFill>
                    <a:latin typeface="Whitney Light" pitchFamily="50" charset="0"/>
                  </a:rPr>
                  <a:t> to learn more. </a:t>
                </a:r>
                <a:endParaRPr lang="en-US" sz="1100" dirty="0">
                  <a:solidFill>
                    <a:srgbClr val="000000"/>
                  </a:solidFill>
                  <a:latin typeface="Whitney Light" pitchFamily="50" charset="0"/>
                </a:endParaRPr>
              </a:p>
            </p:txBody>
          </p:sp>
        </p:grp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CF99C16-5350-4BCD-8B33-3DE3B7992483}"/>
                </a:ext>
              </a:extLst>
            </p:cNvPr>
            <p:cNvCxnSpPr/>
            <p:nvPr/>
          </p:nvCxnSpPr>
          <p:spPr>
            <a:xfrm>
              <a:off x="375963" y="5662629"/>
              <a:ext cx="5486265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8092B43D-ADC8-4683-B384-CBB4A2FBB13E}"/>
              </a:ext>
            </a:extLst>
          </p:cNvPr>
          <p:cNvSpPr/>
          <p:nvPr/>
        </p:nvSpPr>
        <p:spPr>
          <a:xfrm>
            <a:off x="375963" y="414766"/>
            <a:ext cx="2856335" cy="94620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Insert Company Logo</a:t>
            </a:r>
          </a:p>
        </p:txBody>
      </p:sp>
    </p:spTree>
    <p:extLst>
      <p:ext uri="{BB962C8B-B14F-4D97-AF65-F5344CB8AC3E}">
        <p14:creationId xmlns:p14="http://schemas.microsoft.com/office/powerpoint/2010/main" val="3561397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165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Whitney</vt:lpstr>
      <vt:lpstr>Whitney Book</vt:lpstr>
      <vt:lpstr>Whitney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Tan</dc:creator>
  <cp:lastModifiedBy>Joanne Tan</cp:lastModifiedBy>
  <cp:revision>2</cp:revision>
  <dcterms:created xsi:type="dcterms:W3CDTF">2021-04-15T18:54:53Z</dcterms:created>
  <dcterms:modified xsi:type="dcterms:W3CDTF">2021-04-15T19:03:23Z</dcterms:modified>
</cp:coreProperties>
</file>